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3"/>
    <p:sldId id="257" r:id="rId4"/>
    <p:sldId id="258" r:id="rId5"/>
    <p:sldId id="259" r:id="rId6"/>
    <p:sldId id="302" r:id="rId7"/>
    <p:sldId id="273" r:id="rId8"/>
    <p:sldId id="287" r:id="rId9"/>
    <p:sldId id="260" r:id="rId10"/>
    <p:sldId id="261" r:id="rId11"/>
    <p:sldId id="262" r:id="rId12"/>
    <p:sldId id="288" r:id="rId13"/>
    <p:sldId id="263" r:id="rId14"/>
    <p:sldId id="264" r:id="rId15"/>
    <p:sldId id="265" r:id="rId16"/>
    <p:sldId id="266" r:id="rId17"/>
    <p:sldId id="267" r:id="rId18"/>
    <p:sldId id="268" r:id="rId19"/>
    <p:sldId id="269" r:id="rId21"/>
    <p:sldId id="270" r:id="rId22"/>
    <p:sldId id="271" r:id="rId23"/>
    <p:sldId id="27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18C79C5D-2A6F-F04D-97DA-BEF2467B64E4}"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8DFA1846-DA80-1C48-A609-854EA85C59AD}"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endParaRPr lang="en-US" smtClean="0"/>
          </a:p>
        </p:txBody>
      </p:sp>
      <p:sp>
        <p:nvSpPr>
          <p:cNvPr id="2" name="Date Placeholder 1"/>
          <p:cNvSpPr>
            <a:spLocks noGrp="1"/>
          </p:cNvSpPr>
          <p:nvPr>
            <p:ph type="dt" sz="half" idx="10"/>
          </p:nvPr>
        </p:nvSpPr>
        <p:spPr/>
        <p:txBody>
          <a:bodyPr/>
          <a:lstStyle/>
          <a:p>
            <a:fld id="{FBF54567-0DE4-3F47-BF90-CB84690072F9}"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8DFA1846-DA80-1C48-A609-854EA85C59AD}"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D0DF5E60-9974-AC48-9591-99C2BB44B7CF}"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ln>
          <a:effectLst/>
        </p:spPr>
        <p:txBody>
          <a:bodyPr wrap="square" numCol="1" anchor="t" anchorCtr="0" compatLnSpc="1">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634836"/>
            <a:ext cx="10572000" cy="1052946"/>
          </a:xfrm>
        </p:spPr>
        <p:txBody>
          <a:bodyPr/>
          <a:lstStyle/>
          <a:p>
            <a:r>
              <a:rPr lang="en-US" dirty="0" smtClean="0">
                <a:solidFill>
                  <a:srgbClr val="FFC000"/>
                </a:solidFill>
              </a:rPr>
              <a:t>Business Pitch Deck</a:t>
            </a:r>
            <a:endParaRPr lang="en-US" dirty="0" smtClean="0">
              <a:solidFill>
                <a:srgbClr val="FFC000"/>
              </a:solidFill>
            </a:endParaRPr>
          </a:p>
        </p:txBody>
      </p:sp>
      <p:sp>
        <p:nvSpPr>
          <p:cNvPr id="3" name="Subtitle 2"/>
          <p:cNvSpPr>
            <a:spLocks noGrp="1"/>
          </p:cNvSpPr>
          <p:nvPr>
            <p:ph type="subTitle" idx="1"/>
          </p:nvPr>
        </p:nvSpPr>
        <p:spPr>
          <a:xfrm>
            <a:off x="810001" y="2687782"/>
            <a:ext cx="10572000" cy="895927"/>
          </a:xfrm>
        </p:spPr>
        <p:txBody>
          <a:bodyPr>
            <a:normAutofit/>
          </a:bodyPr>
          <a:lstStyle/>
          <a:p>
            <a:r>
              <a:rPr lang="en-US" sz="3200" b="1" dirty="0" smtClean="0">
                <a:solidFill>
                  <a:schemeClr val="bg1"/>
                </a:solidFill>
              </a:rPr>
              <a:t>E-Commerce Marketplace</a:t>
            </a:r>
            <a:endParaRPr lang="en-US" sz="3200" b="1" dirty="0">
              <a:solidFill>
                <a:schemeClr val="bg1"/>
              </a:solidFill>
            </a:endParaRPr>
          </a:p>
        </p:txBody>
      </p:sp>
      <p:pic>
        <p:nvPicPr>
          <p:cNvPr id="4" name="Picture 3" descr="business pitch"/>
          <p:cNvPicPr>
            <a:picLocks noChangeAspect="1"/>
          </p:cNvPicPr>
          <p:nvPr/>
        </p:nvPicPr>
        <p:blipFill>
          <a:blip r:embed="rId1"/>
          <a:stretch>
            <a:fillRect/>
          </a:stretch>
        </p:blipFill>
        <p:spPr>
          <a:xfrm>
            <a:off x="7727315" y="1359535"/>
            <a:ext cx="3810000" cy="30314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Solution</a:t>
            </a:r>
            <a:endParaRPr lang="en-US"/>
          </a:p>
        </p:txBody>
      </p:sp>
      <p:sp>
        <p:nvSpPr>
          <p:cNvPr id="3" name="Content Placeholder 2"/>
          <p:cNvSpPr>
            <a:spLocks noGrp="1"/>
          </p:cNvSpPr>
          <p:nvPr>
            <p:ph idx="1"/>
          </p:nvPr>
        </p:nvSpPr>
        <p:spPr/>
        <p:txBody>
          <a:bodyPr>
            <a:normAutofit fontScale="50000"/>
          </a:bodyPr>
          <a:p>
            <a:pPr marL="0" indent="0">
              <a:buNone/>
            </a:pPr>
            <a:endParaRPr lang="en-US" sz="2000"/>
          </a:p>
          <a:p>
            <a:pPr marL="0" indent="0">
              <a:buNone/>
            </a:pPr>
            <a:r>
              <a:rPr lang="en-US" sz="3600"/>
              <a:t>This E-Commerce website solves all the problems by using Next.js for fast page rendering, Tailwind CSS framework allows for a visually consistent and responsive design , ensuring users have the same smooth experience whether they are on mobile or desktop.</a:t>
            </a:r>
            <a:endParaRPr lang="en-US" sz="3600"/>
          </a:p>
          <a:p>
            <a:pPr marL="0" indent="0">
              <a:buNone/>
            </a:pPr>
            <a:endParaRPr lang="en-US" sz="3600"/>
          </a:p>
          <a:p>
            <a:pPr marL="0" indent="0" algn="l">
              <a:buNone/>
            </a:pPr>
            <a:r>
              <a:rPr lang="en-US" sz="3200">
                <a:solidFill>
                  <a:srgbClr val="FFC000"/>
                </a:solidFill>
              </a:rPr>
              <a:t>KEY FEATURES </a:t>
            </a:r>
            <a:endParaRPr lang="en-US" sz="3200">
              <a:solidFill>
                <a:srgbClr val="FFC000"/>
              </a:solidFill>
            </a:endParaRPr>
          </a:p>
          <a:p>
            <a:pPr>
              <a:buFont typeface="Arial" panose="020B0604020202020204" pitchFamily="34" charset="0"/>
              <a:buChar char="•"/>
            </a:pPr>
            <a:r>
              <a:rPr lang="en-US" sz="3200"/>
              <a:t>Fast &amp; Responsive Design</a:t>
            </a:r>
            <a:endParaRPr lang="en-US" sz="3200"/>
          </a:p>
          <a:p>
            <a:pPr>
              <a:buFont typeface="Arial" panose="020B0604020202020204" pitchFamily="34" charset="0"/>
              <a:buChar char="•"/>
            </a:pPr>
            <a:r>
              <a:rPr lang="en-US" sz="3200"/>
              <a:t>Cart Availability</a:t>
            </a:r>
            <a:endParaRPr lang="en-US" sz="3200"/>
          </a:p>
          <a:p>
            <a:pPr>
              <a:buFont typeface="Arial" panose="020B0604020202020204" pitchFamily="34" charset="0"/>
              <a:buChar char="•"/>
            </a:pPr>
            <a:r>
              <a:rPr lang="en-US" sz="3200"/>
              <a:t>Checkout Process</a:t>
            </a:r>
            <a:endParaRPr lang="en-US" sz="3200"/>
          </a:p>
          <a:p>
            <a:pPr>
              <a:buFont typeface="Arial" panose="020B0604020202020204" pitchFamily="34" charset="0"/>
              <a:buChar char="•"/>
            </a:pPr>
            <a:r>
              <a:rPr lang="en-US" sz="3200"/>
              <a:t>Secure Payment</a:t>
            </a:r>
            <a:endParaRPr lang="en-US" sz="3200"/>
          </a:p>
        </p:txBody>
      </p:sp>
      <p:pic>
        <p:nvPicPr>
          <p:cNvPr id="5" name="Picture 4" descr="d1"/>
          <p:cNvPicPr>
            <a:picLocks noChangeAspect="1"/>
          </p:cNvPicPr>
          <p:nvPr/>
        </p:nvPicPr>
        <p:blipFill>
          <a:blip r:embed="rId1"/>
          <a:stretch>
            <a:fillRect/>
          </a:stretch>
        </p:blipFill>
        <p:spPr>
          <a:xfrm>
            <a:off x="7228205" y="3646805"/>
            <a:ext cx="3182620" cy="30765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art"/>
          <p:cNvPicPr>
            <a:picLocks noChangeAspect="1"/>
          </p:cNvPicPr>
          <p:nvPr/>
        </p:nvPicPr>
        <p:blipFill>
          <a:blip r:embed="rId1"/>
          <a:stretch>
            <a:fillRect/>
          </a:stretch>
        </p:blipFill>
        <p:spPr>
          <a:xfrm>
            <a:off x="1273810" y="532765"/>
            <a:ext cx="4645660" cy="5792470"/>
          </a:xfrm>
          <a:prstGeom prst="rect">
            <a:avLst/>
          </a:prstGeom>
        </p:spPr>
      </p:pic>
      <p:pic>
        <p:nvPicPr>
          <p:cNvPr id="6" name="Picture 5" descr="place order"/>
          <p:cNvPicPr>
            <a:picLocks noChangeAspect="1"/>
          </p:cNvPicPr>
          <p:nvPr/>
        </p:nvPicPr>
        <p:blipFill>
          <a:blip r:embed="rId2"/>
          <a:stretch>
            <a:fillRect/>
          </a:stretch>
        </p:blipFill>
        <p:spPr>
          <a:xfrm>
            <a:off x="6249670" y="4777740"/>
            <a:ext cx="4377690" cy="1547495"/>
          </a:xfrm>
          <a:prstGeom prst="rect">
            <a:avLst/>
          </a:prstGeom>
        </p:spPr>
      </p:pic>
      <p:pic>
        <p:nvPicPr>
          <p:cNvPr id="7" name="Picture 6" descr="data"/>
          <p:cNvPicPr>
            <a:picLocks noChangeAspect="1"/>
          </p:cNvPicPr>
          <p:nvPr/>
        </p:nvPicPr>
        <p:blipFill>
          <a:blip r:embed="rId3"/>
          <a:stretch>
            <a:fillRect/>
          </a:stretch>
        </p:blipFill>
        <p:spPr>
          <a:xfrm>
            <a:off x="6248400" y="562610"/>
            <a:ext cx="4378960" cy="42151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17880" y="447040"/>
            <a:ext cx="10564495" cy="970280"/>
          </a:xfrm>
        </p:spPr>
        <p:txBody>
          <a:bodyPr/>
          <a:p>
            <a:pPr algn="ctr"/>
            <a:r>
              <a:rPr lang="en-US"/>
              <a:t>Market Opportunity</a:t>
            </a:r>
            <a:endParaRPr lang="en-US"/>
          </a:p>
        </p:txBody>
      </p:sp>
      <p:sp>
        <p:nvSpPr>
          <p:cNvPr id="3" name="Content Placeholder 2"/>
          <p:cNvSpPr>
            <a:spLocks noGrp="1"/>
          </p:cNvSpPr>
          <p:nvPr>
            <p:ph idx="1"/>
          </p:nvPr>
        </p:nvSpPr>
        <p:spPr/>
        <p:txBody>
          <a:bodyPr/>
          <a:p>
            <a:pPr marL="0" indent="0" algn="ctr">
              <a:buNone/>
            </a:pPr>
            <a:r>
              <a:rPr lang="en-US" sz="2000">
                <a:solidFill>
                  <a:srgbClr val="FFC000"/>
                </a:solidFill>
              </a:rPr>
              <a:t>E-Commerce Growth</a:t>
            </a:r>
            <a:endParaRPr lang="en-US" sz="2000">
              <a:solidFill>
                <a:srgbClr val="FFC000"/>
              </a:solidFill>
            </a:endParaRPr>
          </a:p>
          <a:p>
            <a:pPr marL="0" indent="0">
              <a:buNone/>
            </a:pPr>
            <a:r>
              <a:rPr lang="en-US"/>
              <a:t>The global e-commerce market is growing exponentially and expected to reach $7 trillion by 2026. The rise of online shopping, increased mobile usage, and changes in consumer behavior are contributing to a rapidly expanding digital marketplace. Businesses are continuously seeking new, innovative solutions to standout.</a:t>
            </a:r>
            <a:endParaRPr lang="en-US"/>
          </a:p>
          <a:p>
            <a:pPr marL="0" indent="0">
              <a:buNone/>
            </a:pPr>
            <a:r>
              <a:rPr lang="en-US"/>
              <a:t> By focusing on user experience, speed and performance, this platform is well positioned to compete in the market.</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pPr algn="ctr"/>
            <a:r>
              <a:rPr lang="en-US" sz="3600"/>
              <a:t>Key Trends And Insights</a:t>
            </a:r>
            <a:endParaRPr lang="en-US" sz="3600"/>
          </a:p>
        </p:txBody>
      </p:sp>
      <p:sp>
        <p:nvSpPr>
          <p:cNvPr id="5" name="Content Placeholder 4"/>
          <p:cNvSpPr>
            <a:spLocks noGrp="1"/>
          </p:cNvSpPr>
          <p:nvPr>
            <p:ph sz="half" idx="1"/>
          </p:nvPr>
        </p:nvSpPr>
        <p:spPr/>
        <p:txBody>
          <a:bodyPr/>
          <a:p>
            <a:pPr marL="0" indent="0">
              <a:buNone/>
            </a:pPr>
            <a:r>
              <a:rPr lang="en-US">
                <a:solidFill>
                  <a:srgbClr val="FFC000"/>
                </a:solidFill>
              </a:rPr>
              <a:t>1. Personalized Shopping Experience</a:t>
            </a:r>
            <a:endParaRPr lang="en-US">
              <a:solidFill>
                <a:srgbClr val="FFC000"/>
              </a:solidFill>
            </a:endParaRPr>
          </a:p>
          <a:p>
            <a:pPr marL="0" indent="0">
              <a:buNone/>
            </a:pPr>
            <a:r>
              <a:rPr lang="en-US"/>
              <a:t>Consumers are increasingly looking for personalized recommendations &amp; tailored shopping experience.</a:t>
            </a:r>
            <a:endParaRPr lang="en-US"/>
          </a:p>
          <a:p>
            <a:pPr marL="0" indent="0">
              <a:buNone/>
            </a:pPr>
            <a:r>
              <a:rPr lang="en-US">
                <a:solidFill>
                  <a:srgbClr val="FFC000"/>
                </a:solidFill>
              </a:rPr>
              <a:t>2. Sustainability &amp; Ethical Consumption</a:t>
            </a:r>
            <a:endParaRPr lang="en-US"/>
          </a:p>
          <a:p>
            <a:pPr marL="0" indent="0">
              <a:buNone/>
            </a:pPr>
            <a:r>
              <a:rPr lang="en-US"/>
              <a:t>Sustainable products &amp; eco-friendly packaging are becoming crucial factors in consumer purchasing decisions. Brands &amp; marketplaces focusing on sustainability are seeing higher engagement.</a:t>
            </a:r>
            <a:endParaRPr lang="en-US"/>
          </a:p>
        </p:txBody>
      </p:sp>
      <p:sp>
        <p:nvSpPr>
          <p:cNvPr id="6" name="Content Placeholder 5"/>
          <p:cNvSpPr>
            <a:spLocks noGrp="1"/>
          </p:cNvSpPr>
          <p:nvPr>
            <p:ph sz="half" idx="2"/>
          </p:nvPr>
        </p:nvSpPr>
        <p:spPr/>
        <p:txBody>
          <a:bodyPr/>
          <a:p>
            <a:pPr marL="0" indent="0">
              <a:buNone/>
            </a:pPr>
            <a:r>
              <a:rPr lang="en-US">
                <a:solidFill>
                  <a:srgbClr val="FFC000"/>
                </a:solidFill>
              </a:rPr>
              <a:t>3. Social Commerce</a:t>
            </a:r>
            <a:endParaRPr lang="en-US">
              <a:solidFill>
                <a:srgbClr val="FFC000"/>
              </a:solidFill>
            </a:endParaRPr>
          </a:p>
          <a:p>
            <a:pPr marL="0" indent="0">
              <a:buNone/>
            </a:pPr>
            <a:r>
              <a:rPr lang="en-US"/>
              <a:t>Social media platforms are being used for direct product sales. Features like Instagram shopping and Facebook marketplace are creating new avenues for online sales, especially for small businesses.</a:t>
            </a:r>
            <a:endParaRPr lang="en-US"/>
          </a:p>
          <a:p>
            <a:pPr marL="0" indent="0">
              <a:buNone/>
            </a:pPr>
            <a:r>
              <a:rPr lang="en-US">
                <a:solidFill>
                  <a:srgbClr val="FFC000"/>
                </a:solidFill>
              </a:rPr>
              <a:t>4. Faster Delivery</a:t>
            </a:r>
            <a:endParaRPr lang="en-US">
              <a:solidFill>
                <a:srgbClr val="FFC000"/>
              </a:solidFill>
            </a:endParaRPr>
          </a:p>
          <a:p>
            <a:pPr marL="0" indent="0">
              <a:buNone/>
            </a:pPr>
            <a:r>
              <a:rPr lang="en-US"/>
              <a:t>As consumer expectations rise, faster and more flexible delivery options </a:t>
            </a:r>
            <a:r>
              <a:rPr lang="en-US">
                <a:solidFill>
                  <a:srgbClr val="FF0000"/>
                </a:solidFill>
              </a:rPr>
              <a:t>(same day delivery) </a:t>
            </a:r>
            <a:r>
              <a:rPr lang="en-US"/>
              <a:t>are becoming an important selling point for e-commerce businesses.</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t>Product - Key Features of My Marketplace E-Commerce Website</a:t>
            </a:r>
            <a:endParaRPr lang="en-US" sz="3200"/>
          </a:p>
        </p:txBody>
      </p:sp>
      <p:sp>
        <p:nvSpPr>
          <p:cNvPr id="3" name="Content Placeholder 2"/>
          <p:cNvSpPr>
            <a:spLocks noGrp="1"/>
          </p:cNvSpPr>
          <p:nvPr>
            <p:ph sz="half" idx="1"/>
          </p:nvPr>
        </p:nvSpPr>
        <p:spPr>
          <a:xfrm>
            <a:off x="699135" y="2222500"/>
            <a:ext cx="5305425" cy="3767455"/>
          </a:xfrm>
        </p:spPr>
        <p:txBody>
          <a:bodyPr>
            <a:noAutofit/>
          </a:bodyPr>
          <a:p>
            <a:pPr marL="0" indent="0">
              <a:buNone/>
            </a:pPr>
            <a:endParaRPr lang="en-US" sz="1600">
              <a:solidFill>
                <a:srgbClr val="FFC000"/>
              </a:solidFill>
            </a:endParaRPr>
          </a:p>
          <a:p>
            <a:pPr marL="0" indent="0">
              <a:buNone/>
            </a:pPr>
            <a:endParaRPr lang="en-US" sz="1600">
              <a:solidFill>
                <a:srgbClr val="FFC000"/>
              </a:solidFill>
            </a:endParaRPr>
          </a:p>
          <a:p>
            <a:pPr marL="0" indent="0">
              <a:buNone/>
            </a:pPr>
            <a:r>
              <a:rPr lang="en-US" sz="1600">
                <a:solidFill>
                  <a:srgbClr val="FFC000"/>
                </a:solidFill>
              </a:rPr>
              <a:t>1. User-friendly Interface -</a:t>
            </a:r>
            <a:r>
              <a:rPr lang="en-US" sz="1600"/>
              <a:t> Easy to use, quick product search, clean simple layout for good shopping experience.</a:t>
            </a:r>
            <a:endParaRPr lang="en-US" sz="1600"/>
          </a:p>
          <a:p>
            <a:pPr marL="0" indent="0">
              <a:buNone/>
            </a:pPr>
            <a:endParaRPr lang="en-US" sz="1600"/>
          </a:p>
          <a:p>
            <a:pPr marL="0" indent="0">
              <a:buNone/>
            </a:pPr>
            <a:r>
              <a:rPr lang="en-US" sz="1600">
                <a:solidFill>
                  <a:srgbClr val="FFC000"/>
                </a:solidFill>
              </a:rPr>
              <a:t>2. Product List - </a:t>
            </a:r>
            <a:r>
              <a:rPr lang="en-US" sz="1600"/>
              <a:t>All products displays on home page and users can see detail page by one click on each product.New Arrival and Featured products are also displayed on the home page. Additionally discount percentage is also shown with price of each product.</a:t>
            </a:r>
            <a:endParaRPr lang="en-US" sz="1600"/>
          </a:p>
          <a:p>
            <a:pPr marL="0" indent="0">
              <a:buNone/>
            </a:pPr>
            <a:endParaRPr lang="en-US" sz="1600"/>
          </a:p>
          <a:p>
            <a:pPr marL="0" indent="0">
              <a:buNone/>
            </a:pPr>
            <a:r>
              <a:rPr lang="en-US" sz="1600">
                <a:solidFill>
                  <a:srgbClr val="FFC000"/>
                </a:solidFill>
              </a:rPr>
              <a:t>3. Responsive Design - </a:t>
            </a:r>
            <a:r>
              <a:rPr lang="en-US" sz="1600"/>
              <a:t>Fully optimized for all screen sizes, ensuring smooth experience on phones, tablets, and desktops.</a:t>
            </a:r>
            <a:endParaRPr lang="en-US" sz="1600"/>
          </a:p>
          <a:p>
            <a:pPr marL="0" indent="0">
              <a:buNone/>
            </a:pPr>
            <a:endParaRPr lang="en-US" sz="1600"/>
          </a:p>
        </p:txBody>
      </p:sp>
      <p:sp>
        <p:nvSpPr>
          <p:cNvPr id="4" name="Content Placeholder 3"/>
          <p:cNvSpPr>
            <a:spLocks noGrp="1"/>
          </p:cNvSpPr>
          <p:nvPr>
            <p:ph sz="half" idx="2"/>
          </p:nvPr>
        </p:nvSpPr>
        <p:spPr/>
        <p:txBody>
          <a:bodyPr>
            <a:normAutofit/>
          </a:bodyPr>
          <a:p>
            <a:pPr marL="0" indent="0">
              <a:buNone/>
            </a:pPr>
            <a:r>
              <a:rPr lang="en-US" sz="1600">
                <a:solidFill>
                  <a:srgbClr val="FFC000"/>
                </a:solidFill>
                <a:sym typeface="+mn-ea"/>
              </a:rPr>
              <a:t>4. Secure Payment -</a:t>
            </a:r>
            <a:r>
              <a:rPr lang="en-US" sz="1600">
                <a:sym typeface="+mn-ea"/>
              </a:rPr>
              <a:t> Payment options available whether COD(Cash On Delivery) or online payment.</a:t>
            </a:r>
            <a:endParaRPr lang="en-US" sz="1600">
              <a:sym typeface="+mn-ea"/>
            </a:endParaRPr>
          </a:p>
          <a:p>
            <a:pPr marL="0" indent="0">
              <a:buNone/>
            </a:pPr>
            <a:r>
              <a:rPr lang="en-US" sz="1600">
                <a:solidFill>
                  <a:srgbClr val="FFC000"/>
                </a:solidFill>
              </a:rPr>
              <a:t>5.Seamless Checkout Process - </a:t>
            </a:r>
            <a:r>
              <a:rPr lang="en-US" sz="1600"/>
              <a:t>Quick and easy checkout flow to user by telling basic details.</a:t>
            </a:r>
            <a:endParaRPr lang="en-US" sz="1600"/>
          </a:p>
          <a:p>
            <a:pPr marL="0" indent="0">
              <a:buNone/>
            </a:pPr>
            <a:r>
              <a:rPr lang="en-US" sz="1600">
                <a:solidFill>
                  <a:srgbClr val="FFC000"/>
                </a:solidFill>
              </a:rPr>
              <a:t>6. Inventory Updates -</a:t>
            </a:r>
            <a:r>
              <a:rPr lang="en-US" sz="1600"/>
              <a:t> Stock Availability is mentioned on each product.</a:t>
            </a:r>
            <a:endParaRPr lang="en-US" sz="1600"/>
          </a:p>
          <a:p>
            <a:pPr marL="0" indent="0">
              <a:buNone/>
            </a:pPr>
            <a:r>
              <a:rPr lang="en-US" sz="1600">
                <a:solidFill>
                  <a:srgbClr val="FFC000"/>
                </a:solidFill>
              </a:rPr>
              <a:t>7. Scalable Platform -</a:t>
            </a:r>
            <a:r>
              <a:rPr lang="en-US" sz="1600"/>
              <a:t> Serverless hosting with versal automatically handles traffic spikes, ensuring smooth shopping experience even during peak times.</a:t>
            </a:r>
            <a:endParaRPr lang="en-US"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r>
              <a:rPr lang="en-US"/>
              <a:t>Business Model</a:t>
            </a:r>
            <a:endParaRPr lang="en-US"/>
          </a:p>
        </p:txBody>
      </p:sp>
      <p:sp>
        <p:nvSpPr>
          <p:cNvPr id="6" name="Content Placeholder 5"/>
          <p:cNvSpPr>
            <a:spLocks noGrp="1"/>
          </p:cNvSpPr>
          <p:nvPr>
            <p:ph idx="1"/>
          </p:nvPr>
        </p:nvSpPr>
        <p:spPr/>
        <p:txBody>
          <a:bodyPr>
            <a:normAutofit lnSpcReduction="10000"/>
          </a:bodyPr>
          <a:p>
            <a:pPr marL="0" indent="0">
              <a:buNone/>
            </a:pPr>
            <a:r>
              <a:rPr lang="en-US"/>
              <a:t>Marketplace E-Commerce platform connects sellers of physical products with buyers offering a range of services to facilitate smooth transaction.</a:t>
            </a:r>
            <a:endParaRPr lang="en-US"/>
          </a:p>
          <a:p>
            <a:pPr marL="0" indent="0">
              <a:buNone/>
            </a:pPr>
            <a:r>
              <a:rPr lang="en-US"/>
              <a:t>Revenue Model includes multiple streams such as:</a:t>
            </a:r>
            <a:endParaRPr lang="en-US"/>
          </a:p>
          <a:p>
            <a:pPr>
              <a:buFont typeface="Wingdings" panose="05000000000000000000" charset="0"/>
              <a:buChar char="v"/>
            </a:pPr>
            <a:r>
              <a:rPr lang="en-US"/>
              <a:t>Commission on sales (Example 10% per sale).</a:t>
            </a:r>
            <a:endParaRPr lang="en-US"/>
          </a:p>
          <a:p>
            <a:pPr>
              <a:buFont typeface="Wingdings" panose="05000000000000000000" charset="0"/>
              <a:buChar char="v"/>
            </a:pPr>
            <a:r>
              <a:rPr lang="en-US"/>
              <a:t>Subscription fees for sellers.</a:t>
            </a:r>
            <a:endParaRPr lang="en-US"/>
          </a:p>
          <a:p>
            <a:pPr>
              <a:buFont typeface="Wingdings" panose="05000000000000000000" charset="0"/>
              <a:buChar char="v"/>
            </a:pPr>
            <a:r>
              <a:rPr lang="en-US"/>
              <a:t>Listing fees (Example $1 per item listed).</a:t>
            </a:r>
            <a:endParaRPr lang="en-US"/>
          </a:p>
          <a:p>
            <a:pPr>
              <a:buFont typeface="Wingdings" panose="05000000000000000000" charset="0"/>
              <a:buChar char="v"/>
            </a:pPr>
            <a:r>
              <a:rPr lang="en-US"/>
              <a:t>Featured Listings/Ads (Example $30 to $50 for product promotion).</a:t>
            </a:r>
            <a:endParaRPr lang="en-US"/>
          </a:p>
          <a:p>
            <a:pPr>
              <a:buFont typeface="Wingdings" panose="05000000000000000000" charset="0"/>
              <a:buChar char="v"/>
            </a:pPr>
            <a:r>
              <a:rPr lang="en-US"/>
              <a:t>Shipping fees (Example platform takes a portion).</a:t>
            </a:r>
            <a:endParaRPr lang="en-US"/>
          </a:p>
          <a:p>
            <a:pPr>
              <a:buFont typeface="Wingdings" panose="05000000000000000000" charset="0"/>
              <a:buChar char="v"/>
            </a:pPr>
            <a:r>
              <a:rPr lang="en-US"/>
              <a:t>Freemium model for buyers(Example The platform offers premium memberships to buyers, providing them with extra benefits like free shipping).</a:t>
            </a:r>
            <a:endParaRPr lang="en-US"/>
          </a:p>
        </p:txBody>
      </p:sp>
      <p:pic>
        <p:nvPicPr>
          <p:cNvPr id="2" name="Picture 1" descr="ebusiness"/>
          <p:cNvPicPr>
            <a:picLocks noChangeAspect="1"/>
          </p:cNvPicPr>
          <p:nvPr/>
        </p:nvPicPr>
        <p:blipFill>
          <a:blip r:embed="rId1"/>
          <a:stretch>
            <a:fillRect/>
          </a:stretch>
        </p:blipFill>
        <p:spPr>
          <a:xfrm>
            <a:off x="595630" y="16510"/>
            <a:ext cx="3533140" cy="18319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US"/>
              <a:t>Marketing Strategy</a:t>
            </a:r>
            <a:endParaRPr lang="en-US"/>
          </a:p>
        </p:txBody>
      </p:sp>
      <p:sp>
        <p:nvSpPr>
          <p:cNvPr id="7" name="Content Placeholder 6"/>
          <p:cNvSpPr>
            <a:spLocks noGrp="1"/>
          </p:cNvSpPr>
          <p:nvPr>
            <p:ph idx="1"/>
          </p:nvPr>
        </p:nvSpPr>
        <p:spPr/>
        <p:txBody>
          <a:bodyPr/>
          <a:p>
            <a:pPr marL="0" indent="0">
              <a:buNone/>
            </a:pPr>
            <a:r>
              <a:rPr lang="en-US" sz="2000">
                <a:solidFill>
                  <a:srgbClr val="FFC000"/>
                </a:solidFill>
              </a:rPr>
              <a:t>Marketing strategy includes the following:</a:t>
            </a:r>
            <a:endParaRPr lang="en-US" sz="2000">
              <a:solidFill>
                <a:srgbClr val="FFC000"/>
              </a:solidFill>
            </a:endParaRPr>
          </a:p>
          <a:p>
            <a:pPr marL="0" indent="0">
              <a:buNone/>
            </a:pPr>
            <a:r>
              <a:rPr lang="en-US"/>
              <a:t>1. Targeted Advertising &amp; SEO - Optimize for SEO, run social media Ads like Facebook, Instagrams, Whatsapp groups.</a:t>
            </a:r>
            <a:endParaRPr lang="en-US"/>
          </a:p>
          <a:p>
            <a:pPr marL="0" indent="0">
              <a:buNone/>
            </a:pPr>
            <a:r>
              <a:rPr lang="en-US"/>
              <a:t>2. Partnerships - Collabrate with influencers and brands.</a:t>
            </a:r>
            <a:endParaRPr lang="en-US"/>
          </a:p>
          <a:p>
            <a:pPr marL="0" indent="0">
              <a:buNone/>
            </a:pPr>
            <a:r>
              <a:rPr lang="en-US"/>
              <a:t>3. Promotions And Discounts - Flash sales and special offers for first time buyers.</a:t>
            </a:r>
            <a:endParaRPr lang="en-US"/>
          </a:p>
          <a:p>
            <a:pPr marL="0" indent="0">
              <a:buNone/>
            </a:pPr>
            <a:r>
              <a:rPr lang="en-US"/>
              <a:t>4. Loyalty Programs - Reward customers with points and discounts.</a:t>
            </a:r>
            <a:endParaRPr lang="en-US"/>
          </a:p>
          <a:p>
            <a:pPr marL="0" indent="0">
              <a:buNone/>
            </a:pPr>
            <a:r>
              <a:rPr lang="en-US"/>
              <a:t>5. Customer Service - Provide excellent support with easy returns and fast shipping.</a:t>
            </a:r>
            <a:endParaRPr lang="en-US"/>
          </a:p>
          <a:p>
            <a:pPr marL="0" indent="0">
              <a:buNone/>
            </a:pPr>
            <a:r>
              <a:rPr lang="en-US"/>
              <a:t>6. Email Marketing - Send personalized offers, abondoned cart reminders and post purchase follow-ups.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endParaRPr lang="en-US"/>
          </a:p>
        </p:txBody>
      </p:sp>
      <p:sp>
        <p:nvSpPr>
          <p:cNvPr id="3" name="Content Placeholder 2"/>
          <p:cNvSpPr>
            <a:spLocks noGrp="1"/>
          </p:cNvSpPr>
          <p:nvPr>
            <p:ph idx="1"/>
          </p:nvPr>
        </p:nvSpPr>
        <p:spPr>
          <a:xfrm>
            <a:off x="809625" y="2077085"/>
            <a:ext cx="10563225" cy="3782060"/>
          </a:xfrm>
        </p:spPr>
        <p:txBody>
          <a:bodyPr>
            <a:normAutofit lnSpcReduction="10000"/>
          </a:bodyPr>
          <a:p>
            <a:pPr marL="0" indent="0">
              <a:buNone/>
            </a:pPr>
            <a:endParaRPr lang="en-US">
              <a:solidFill>
                <a:srgbClr val="FFC000"/>
              </a:solidFill>
            </a:endParaRPr>
          </a:p>
          <a:p>
            <a:pPr marL="0" indent="0">
              <a:buNone/>
            </a:pPr>
            <a:r>
              <a:rPr lang="en-US">
                <a:solidFill>
                  <a:srgbClr val="FFC000"/>
                </a:solidFill>
              </a:rPr>
              <a:t>My Team includes the following members with their define services:</a:t>
            </a:r>
            <a:endParaRPr lang="en-US">
              <a:solidFill>
                <a:srgbClr val="FFC000"/>
              </a:solidFill>
            </a:endParaRPr>
          </a:p>
          <a:p>
            <a:pPr marL="0" indent="0">
              <a:buNone/>
            </a:pPr>
            <a:r>
              <a:rPr lang="en-US">
                <a:solidFill>
                  <a:schemeClr val="accent5">
                    <a:lumMod val="75000"/>
                  </a:schemeClr>
                </a:solidFill>
              </a:rPr>
              <a:t>1. Founder -</a:t>
            </a:r>
            <a:r>
              <a:rPr lang="en-US"/>
              <a:t> Oversees the entire business strategy, vision and growth. Also makes high level decisions on every aspect.</a:t>
            </a:r>
            <a:endParaRPr lang="en-US"/>
          </a:p>
          <a:p>
            <a:pPr marL="0" indent="0">
              <a:buNone/>
            </a:pPr>
            <a:r>
              <a:rPr lang="en-US">
                <a:solidFill>
                  <a:schemeClr val="accent5">
                    <a:lumMod val="75000"/>
                  </a:schemeClr>
                </a:solidFill>
              </a:rPr>
              <a:t>2. Product Manager - </a:t>
            </a:r>
            <a:r>
              <a:rPr lang="en-US"/>
              <a:t>Define product strategies, work closely with development and design teams to ensure the website meets customer needs and business goals. Manages inventory and ensures products are stocked.</a:t>
            </a:r>
            <a:endParaRPr lang="en-US"/>
          </a:p>
          <a:p>
            <a:pPr marL="0" indent="0">
              <a:buNone/>
            </a:pPr>
            <a:r>
              <a:rPr lang="en-US">
                <a:solidFill>
                  <a:schemeClr val="accent5">
                    <a:lumMod val="75000"/>
                  </a:schemeClr>
                </a:solidFill>
              </a:rPr>
              <a:t>3. Marketing Manager -</a:t>
            </a:r>
            <a:r>
              <a:rPr lang="en-US"/>
              <a:t> Leads customer acquisition and retention strategies. Run advertsing </a:t>
            </a:r>
            <a:endParaRPr lang="en-US"/>
          </a:p>
          <a:p>
            <a:pPr marL="0" indent="0">
              <a:buNone/>
            </a:pPr>
            <a:r>
              <a:rPr lang="en-US"/>
              <a:t>campaigns.</a:t>
            </a:r>
            <a:endParaRPr lang="en-US"/>
          </a:p>
          <a:p>
            <a:pPr marL="0" indent="0">
              <a:buNone/>
            </a:pPr>
            <a:r>
              <a:rPr lang="en-US">
                <a:solidFill>
                  <a:schemeClr val="accent5">
                    <a:lumMod val="75000"/>
                  </a:schemeClr>
                </a:solidFill>
              </a:rPr>
              <a:t>4. Customer Support Team - </a:t>
            </a:r>
            <a:r>
              <a:rPr lang="en-US"/>
              <a:t>Provide assistance to customers with any issues regarding orders, returns, shipping or product inquiries.</a:t>
            </a:r>
            <a:endParaRPr lang="en-US"/>
          </a:p>
          <a:p>
            <a:pPr marL="0" indent="0">
              <a:buNone/>
            </a:pPr>
            <a:endParaRPr lang="en-US"/>
          </a:p>
        </p:txBody>
      </p:sp>
      <p:pic>
        <p:nvPicPr>
          <p:cNvPr id="7" name="Picture 6" descr="team1"/>
          <p:cNvPicPr>
            <a:picLocks noChangeAspect="1"/>
          </p:cNvPicPr>
          <p:nvPr/>
        </p:nvPicPr>
        <p:blipFill>
          <a:blip r:embed="rId1"/>
          <a:stretch>
            <a:fillRect/>
          </a:stretch>
        </p:blipFill>
        <p:spPr>
          <a:xfrm>
            <a:off x="7894320" y="5327650"/>
            <a:ext cx="3198495" cy="1446530"/>
          </a:xfrm>
          <a:prstGeom prst="rect">
            <a:avLst/>
          </a:prstGeom>
        </p:spPr>
      </p:pic>
      <p:pic>
        <p:nvPicPr>
          <p:cNvPr id="4" name="Picture 3" descr="team"/>
          <p:cNvPicPr>
            <a:picLocks noChangeAspect="1"/>
          </p:cNvPicPr>
          <p:nvPr/>
        </p:nvPicPr>
        <p:blipFill>
          <a:blip r:embed="rId2"/>
          <a:stretch>
            <a:fillRect/>
          </a:stretch>
        </p:blipFill>
        <p:spPr>
          <a:xfrm>
            <a:off x="3288665" y="133985"/>
            <a:ext cx="4956810" cy="16408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sz="3200"/>
              <a:t>Financial Projections - </a:t>
            </a:r>
            <a:br>
              <a:rPr lang="en-US" sz="3200"/>
            </a:br>
            <a:r>
              <a:rPr lang="en-US" sz="3200"/>
              <a:t>Overview For My E-Commerce Website</a:t>
            </a:r>
            <a:endParaRPr lang="en-US" sz="3200"/>
          </a:p>
        </p:txBody>
      </p:sp>
      <p:sp>
        <p:nvSpPr>
          <p:cNvPr id="5" name="Content Placeholder 4"/>
          <p:cNvSpPr>
            <a:spLocks noGrp="1"/>
          </p:cNvSpPr>
          <p:nvPr>
            <p:ph sz="half" idx="1"/>
          </p:nvPr>
        </p:nvSpPr>
        <p:spPr/>
        <p:txBody>
          <a:bodyPr/>
          <a:p>
            <a:pPr marL="0" indent="0">
              <a:buNone/>
            </a:pPr>
            <a:r>
              <a:rPr lang="en-US" sz="2000">
                <a:solidFill>
                  <a:srgbClr val="FFC000"/>
                </a:solidFill>
              </a:rPr>
              <a:t>Revenue Projections</a:t>
            </a:r>
            <a:endParaRPr lang="en-US" sz="2000">
              <a:solidFill>
                <a:srgbClr val="FFC000"/>
              </a:solidFill>
            </a:endParaRPr>
          </a:p>
          <a:p>
            <a:pPr>
              <a:buFont typeface="Wingdings" panose="05000000000000000000" charset="0"/>
              <a:buChar char="q"/>
            </a:pPr>
            <a:r>
              <a:rPr lang="en-US"/>
              <a:t>Sales Revenue - I expect to sell atleast 100 - 200 orders/month on initial level and able to generate revenue to bear my business &amp; personal expenses as well.</a:t>
            </a:r>
            <a:endParaRPr lang="en-US"/>
          </a:p>
          <a:p>
            <a:pPr>
              <a:buFont typeface="Wingdings" panose="05000000000000000000" charset="0"/>
              <a:buChar char="q"/>
            </a:pPr>
            <a:r>
              <a:rPr lang="en-US"/>
              <a:t>Commission Fees - By allowing third party vendors, I can charge 10 to 15% commissions on total sales by vendors.</a:t>
            </a:r>
            <a:endParaRPr lang="en-US"/>
          </a:p>
          <a:p>
            <a:pPr>
              <a:buFont typeface="Wingdings" panose="05000000000000000000" charset="0"/>
              <a:buChar char="q"/>
            </a:pPr>
            <a:r>
              <a:rPr lang="en-US"/>
              <a:t>Advertising Revenue - I can offer paid promotions or ads to vendors.</a:t>
            </a:r>
            <a:endParaRPr lang="en-US"/>
          </a:p>
        </p:txBody>
      </p:sp>
      <p:sp>
        <p:nvSpPr>
          <p:cNvPr id="6" name="Content Placeholder 5"/>
          <p:cNvSpPr>
            <a:spLocks noGrp="1"/>
          </p:cNvSpPr>
          <p:nvPr>
            <p:ph sz="half" idx="2"/>
          </p:nvPr>
        </p:nvSpPr>
        <p:spPr/>
        <p:txBody>
          <a:bodyPr>
            <a:normAutofit lnSpcReduction="10000"/>
          </a:bodyPr>
          <a:p>
            <a:pPr marL="0" indent="0">
              <a:buNone/>
            </a:pPr>
            <a:r>
              <a:rPr lang="en-US" sz="2000">
                <a:solidFill>
                  <a:srgbClr val="FFC000"/>
                </a:solidFill>
              </a:rPr>
              <a:t>Cost Projections</a:t>
            </a:r>
            <a:endParaRPr lang="en-US" sz="2000">
              <a:solidFill>
                <a:srgbClr val="FFC000"/>
              </a:solidFill>
            </a:endParaRPr>
          </a:p>
          <a:p>
            <a:pPr>
              <a:buFont typeface="Wingdings" panose="05000000000000000000" charset="0"/>
              <a:buChar char="q"/>
            </a:pPr>
            <a:r>
              <a:rPr lang="en-US"/>
              <a:t>Marketing &amp; Advertising - Budget for Google Ads, Facebook Ads, influencer partnerships.</a:t>
            </a:r>
            <a:endParaRPr lang="en-US"/>
          </a:p>
          <a:p>
            <a:pPr>
              <a:buFont typeface="Wingdings" panose="05000000000000000000" charset="0"/>
              <a:buChar char="q"/>
            </a:pPr>
            <a:r>
              <a:rPr lang="en-US"/>
              <a:t>Logistics &amp; Shipping - Cost related to shipping, packaging and any fulfillment services.</a:t>
            </a:r>
            <a:endParaRPr lang="en-US"/>
          </a:p>
          <a:p>
            <a:pPr>
              <a:buFont typeface="Wingdings" panose="05000000000000000000" charset="0"/>
              <a:buChar char="q"/>
            </a:pPr>
            <a:r>
              <a:rPr lang="en-US"/>
              <a:t>Employee Salaries - Cost for full time staff. Example: Marketing Manager, Product Manager, Customer Support Team.</a:t>
            </a:r>
            <a:endParaRPr lang="en-US"/>
          </a:p>
          <a:p>
            <a:pPr>
              <a:buFont typeface="Wingdings" panose="05000000000000000000" charset="0"/>
              <a:buChar char="q"/>
            </a:pPr>
            <a:r>
              <a:rPr lang="en-US"/>
              <a:t>Miscellaneous Costs -  Any legal fees necessary to run business.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pPr algn="ctr"/>
            <a:r>
              <a:rPr lang="en-US"/>
              <a:t>Call To Action</a:t>
            </a:r>
            <a:endParaRPr lang="en-US"/>
          </a:p>
        </p:txBody>
      </p:sp>
      <p:sp>
        <p:nvSpPr>
          <p:cNvPr id="10" name="Text Box 9"/>
          <p:cNvSpPr txBox="1"/>
          <p:nvPr/>
        </p:nvSpPr>
        <p:spPr>
          <a:xfrm>
            <a:off x="172720" y="2278380"/>
            <a:ext cx="11883390" cy="4327525"/>
          </a:xfrm>
          <a:prstGeom prst="rect">
            <a:avLst/>
          </a:prstGeom>
          <a:noFill/>
        </p:spPr>
        <p:txBody>
          <a:bodyPr wrap="square" rtlCol="0">
            <a:noAutofit/>
          </a:bodyPr>
          <a:p>
            <a:r>
              <a:rPr lang="en-US" sz="2000">
                <a:solidFill>
                  <a:srgbClr val="FFC000"/>
                </a:solidFill>
              </a:rPr>
              <a:t>Seeking a Strategic Partnership for full E-Commerce Marketplace Management:</a:t>
            </a:r>
            <a:endParaRPr lang="en-US" sz="2000">
              <a:solidFill>
                <a:srgbClr val="FFC000"/>
              </a:solidFill>
            </a:endParaRPr>
          </a:p>
          <a:p>
            <a:r>
              <a:rPr lang="en-US"/>
              <a:t> </a:t>
            </a:r>
            <a:endParaRPr lang="en-US"/>
          </a:p>
          <a:p>
            <a:r>
              <a:rPr lang="en-US">
                <a:solidFill>
                  <a:srgbClr val="C00000"/>
                </a:solidFill>
              </a:rPr>
              <a:t>Overview:</a:t>
            </a:r>
            <a:r>
              <a:rPr lang="en-US"/>
              <a:t> I have successfully designed and developed the e-commerce website. However, to scale and operate efficiently I am seeking a partnership that can handle both technical and physical aspects of the business.</a:t>
            </a:r>
            <a:endParaRPr lang="en-US"/>
          </a:p>
          <a:p>
            <a:endParaRPr lang="en-US"/>
          </a:p>
          <a:p>
            <a:r>
              <a:rPr lang="en-US">
                <a:solidFill>
                  <a:srgbClr val="C00000"/>
                </a:solidFill>
              </a:rPr>
              <a:t>Technical Support:</a:t>
            </a:r>
            <a:r>
              <a:rPr lang="en-US"/>
              <a:t> While the website is designed, I need on going technical support for development, maintenance, bug fixes and adding new features as the business grows. A technical partner with expertise in platform development, integration of payment systems, SEO and continuous optimization.</a:t>
            </a:r>
            <a:endParaRPr lang="en-US"/>
          </a:p>
          <a:p>
            <a:endParaRPr lang="en-US"/>
          </a:p>
          <a:p>
            <a:r>
              <a:rPr lang="en-US">
                <a:solidFill>
                  <a:srgbClr val="C00000"/>
                </a:solidFill>
              </a:rPr>
              <a:t>Physical Support:</a:t>
            </a:r>
            <a:r>
              <a:rPr lang="en-US"/>
              <a:t> Managing Logistics, warehousing and fulfilling orders across regions is beyond what I can manage alone. A logistics partner who can help with product storage, packaging, shipping and handling customer returns.</a:t>
            </a:r>
            <a:endParaRPr lang="en-US"/>
          </a:p>
          <a:p>
            <a:endParaRPr lang="en-US"/>
          </a:p>
          <a:p>
            <a:endParaRPr lang="en-US"/>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E-Commerce Marketplace</a:t>
            </a:r>
            <a:endParaRPr lang="en-US"/>
          </a:p>
        </p:txBody>
      </p:sp>
      <p:sp>
        <p:nvSpPr>
          <p:cNvPr id="3" name="Content Placeholder 2"/>
          <p:cNvSpPr>
            <a:spLocks noGrp="1"/>
          </p:cNvSpPr>
          <p:nvPr>
            <p:ph idx="1"/>
          </p:nvPr>
        </p:nvSpPr>
        <p:spPr>
          <a:xfrm>
            <a:off x="818515" y="2222500"/>
            <a:ext cx="10554335" cy="3636645"/>
          </a:xfrm>
        </p:spPr>
        <p:txBody>
          <a:bodyPr/>
          <a:p>
            <a:pPr marL="0" indent="0" algn="ctr">
              <a:buNone/>
            </a:pPr>
            <a:r>
              <a:rPr lang="en-US" sz="2000"/>
              <a:t>E-Commerce Marketplace refers to buying and selling goods or services over the internet. It involves a wide range of products from physical goods to digital items, with online transactions and delivery.</a:t>
            </a:r>
            <a:endParaRPr lang="en-US" sz="2000"/>
          </a:p>
          <a:p>
            <a:pPr marL="0" indent="0" algn="ctr">
              <a:buNone/>
            </a:pPr>
            <a:endParaRPr lang="en-US"/>
          </a:p>
          <a:p>
            <a:pPr marL="0" indent="0" algn="ctr">
              <a:buNone/>
            </a:pPr>
            <a:r>
              <a:rPr lang="en-US" sz="2000" b="1">
                <a:solidFill>
                  <a:srgbClr val="FFC000"/>
                </a:solidFill>
              </a:rPr>
              <a:t>Tag Line of my E-Commerce Marketplace Website :</a:t>
            </a:r>
            <a:endParaRPr lang="en-US" sz="2000" b="1">
              <a:solidFill>
                <a:srgbClr val="FFC000"/>
              </a:solidFill>
            </a:endParaRPr>
          </a:p>
          <a:p>
            <a:pPr marL="0" indent="0" algn="ctr">
              <a:buNone/>
            </a:pPr>
            <a:r>
              <a:rPr lang="en-US" sz="2000">
                <a:solidFill>
                  <a:srgbClr val="FF0000"/>
                </a:solidFill>
              </a:rPr>
              <a:t>   “Shop Fast, Shop Smart”</a:t>
            </a:r>
            <a:endParaRPr lang="en-US" sz="2000">
              <a:solidFill>
                <a:srgbClr val="FF0000"/>
              </a:solidFill>
            </a:endParaRPr>
          </a:p>
        </p:txBody>
      </p:sp>
      <p:pic>
        <p:nvPicPr>
          <p:cNvPr id="4" name="Picture 3" descr="e-commerce"/>
          <p:cNvPicPr>
            <a:picLocks noChangeAspect="1"/>
          </p:cNvPicPr>
          <p:nvPr/>
        </p:nvPicPr>
        <p:blipFill>
          <a:blip r:embed="rId1"/>
          <a:stretch>
            <a:fillRect/>
          </a:stretch>
        </p:blipFill>
        <p:spPr>
          <a:xfrm>
            <a:off x="9114790" y="4735195"/>
            <a:ext cx="2991485" cy="20294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sym typeface="+mn-ea"/>
              </a:rPr>
              <a:t>Call To Action</a:t>
            </a:r>
            <a:endParaRPr lang="en-US"/>
          </a:p>
        </p:txBody>
      </p:sp>
      <p:sp>
        <p:nvSpPr>
          <p:cNvPr id="3" name="Text Box 2"/>
          <p:cNvSpPr txBox="1"/>
          <p:nvPr/>
        </p:nvSpPr>
        <p:spPr>
          <a:xfrm>
            <a:off x="183515" y="2310130"/>
            <a:ext cx="11757660" cy="4361180"/>
          </a:xfrm>
          <a:prstGeom prst="rect">
            <a:avLst/>
          </a:prstGeom>
          <a:noFill/>
        </p:spPr>
        <p:txBody>
          <a:bodyPr wrap="square" rtlCol="0">
            <a:noAutofit/>
          </a:bodyPr>
          <a:p>
            <a:r>
              <a:rPr lang="en-US">
                <a:solidFill>
                  <a:srgbClr val="C00000"/>
                </a:solidFill>
                <a:sym typeface="+mn-ea"/>
              </a:rPr>
              <a:t>Financial Support: </a:t>
            </a:r>
            <a:r>
              <a:rPr lang="en-US">
                <a:sym typeface="+mn-ea"/>
              </a:rPr>
              <a:t>Scaling up the business will require significant financial resources for marketing, inventory and further development. A financial partner or investor who can help cover the costs of expansion, product acquisition and marketing efforts, sharing the financial burden .</a:t>
            </a:r>
            <a:endParaRPr lang="en-US">
              <a:sym typeface="+mn-ea"/>
            </a:endParaRPr>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Thankyou"/>
          <p:cNvPicPr>
            <a:picLocks noChangeAspect="1"/>
          </p:cNvPicPr>
          <p:nvPr/>
        </p:nvPicPr>
        <p:blipFill>
          <a:blip r:embed="rId1"/>
          <a:stretch>
            <a:fillRect/>
          </a:stretch>
        </p:blipFill>
        <p:spPr>
          <a:xfrm>
            <a:off x="420370" y="387985"/>
            <a:ext cx="11257280" cy="61760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t>Introduction To My E-Commerce Marketplace Website Platform</a:t>
            </a:r>
            <a:endParaRPr lang="en-US" sz="3200"/>
          </a:p>
        </p:txBody>
      </p:sp>
      <p:sp>
        <p:nvSpPr>
          <p:cNvPr id="3" name="Content Placeholder 2"/>
          <p:cNvSpPr>
            <a:spLocks noGrp="1"/>
          </p:cNvSpPr>
          <p:nvPr>
            <p:ph idx="1"/>
          </p:nvPr>
        </p:nvSpPr>
        <p:spPr/>
        <p:txBody>
          <a:bodyPr/>
          <a:p>
            <a:pPr marL="0" indent="0" algn="ctr">
              <a:buNone/>
            </a:pPr>
            <a:r>
              <a:rPr lang="en-US" sz="2400">
                <a:solidFill>
                  <a:srgbClr val="FFC000"/>
                </a:solidFill>
              </a:rPr>
              <a:t>Website Overview</a:t>
            </a:r>
            <a:endParaRPr lang="en-US" sz="2400">
              <a:solidFill>
                <a:srgbClr val="FFC000"/>
              </a:solidFill>
            </a:endParaRPr>
          </a:p>
          <a:p>
            <a:pPr marL="0" indent="0" algn="ctr">
              <a:buNone/>
            </a:pPr>
            <a:r>
              <a:rPr lang="en-US" sz="2000"/>
              <a:t>This project is an e-commerce platform built using Next.js and Tailwind CSS. It aims to provide a seamless and modern shopping experience for users, with features like smooth navigation, responsive design, and optimized performance.</a:t>
            </a:r>
            <a:endParaRPr lang="en-US" sz="2000"/>
          </a:p>
          <a:p>
            <a:pPr marL="0" indent="0">
              <a:buNone/>
            </a:pPr>
            <a:endParaRPr lang="en-US" sz="2000"/>
          </a:p>
        </p:txBody>
      </p:sp>
      <p:pic>
        <p:nvPicPr>
          <p:cNvPr id="4" name="Picture 3" descr="main"/>
          <p:cNvPicPr>
            <a:picLocks noChangeAspect="1"/>
          </p:cNvPicPr>
          <p:nvPr/>
        </p:nvPicPr>
        <p:blipFill>
          <a:blip r:embed="rId1"/>
          <a:stretch>
            <a:fillRect/>
          </a:stretch>
        </p:blipFill>
        <p:spPr>
          <a:xfrm>
            <a:off x="3658235" y="4579620"/>
            <a:ext cx="4707890" cy="21424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600"/>
              <a:t>Tech Stack And Objective</a:t>
            </a:r>
            <a:endParaRPr lang="en-US" sz="3600"/>
          </a:p>
        </p:txBody>
      </p:sp>
      <p:sp>
        <p:nvSpPr>
          <p:cNvPr id="3" name="Content Placeholder 2"/>
          <p:cNvSpPr>
            <a:spLocks noGrp="1"/>
          </p:cNvSpPr>
          <p:nvPr>
            <p:ph idx="1"/>
          </p:nvPr>
        </p:nvSpPr>
        <p:spPr/>
        <p:txBody>
          <a:bodyPr/>
          <a:p>
            <a:pPr marL="0" indent="0">
              <a:buNone/>
            </a:pPr>
            <a:r>
              <a:rPr lang="en-US">
                <a:solidFill>
                  <a:srgbClr val="FFC000"/>
                </a:solidFill>
              </a:rPr>
              <a:t>T</a:t>
            </a:r>
            <a:r>
              <a:rPr lang="en-US" sz="2000">
                <a:solidFill>
                  <a:srgbClr val="FFC000"/>
                </a:solidFill>
              </a:rPr>
              <a:t>ech Stack:</a:t>
            </a:r>
            <a:endParaRPr lang="en-US" sz="2000">
              <a:solidFill>
                <a:srgbClr val="FFC000"/>
              </a:solidFill>
            </a:endParaRPr>
          </a:p>
          <a:p>
            <a:pPr marL="0" indent="0">
              <a:buNone/>
            </a:pPr>
            <a:r>
              <a:rPr lang="en-US" sz="2000"/>
              <a:t>The tech stack used for this website includes Next.js(a React framework), fast page loads,Tailwind CSS for rapid UI design and Github for version control to track code changes. The site is deployed on versal for fast, serverless hosting.</a:t>
            </a:r>
            <a:endParaRPr lang="en-US" sz="2000"/>
          </a:p>
          <a:p>
            <a:pPr marL="0" indent="0">
              <a:buNone/>
            </a:pPr>
            <a:r>
              <a:rPr lang="en-US" sz="2000">
                <a:solidFill>
                  <a:srgbClr val="FFC000"/>
                </a:solidFill>
              </a:rPr>
              <a:t>Objective:</a:t>
            </a:r>
            <a:endParaRPr lang="en-US" sz="2000">
              <a:solidFill>
                <a:srgbClr val="FFC000"/>
              </a:solidFill>
            </a:endParaRPr>
          </a:p>
          <a:p>
            <a:pPr marL="0" indent="0">
              <a:buNone/>
            </a:pPr>
            <a:r>
              <a:rPr lang="en-US" sz="2000"/>
              <a:t>The primary goal of this platform is to enable users to browse products, make purchases, all while enjoying a fast, visually appealing and intuitive experience.</a:t>
            </a:r>
            <a:endParaRPr 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ay4page1"/>
          <p:cNvPicPr>
            <a:picLocks noChangeAspect="1"/>
          </p:cNvPicPr>
          <p:nvPr/>
        </p:nvPicPr>
        <p:blipFill>
          <a:blip r:embed="rId1"/>
          <a:stretch>
            <a:fillRect/>
          </a:stretch>
        </p:blipFill>
        <p:spPr>
          <a:xfrm>
            <a:off x="171450" y="1075690"/>
            <a:ext cx="3211830" cy="2322195"/>
          </a:xfrm>
          <a:prstGeom prst="rect">
            <a:avLst/>
          </a:prstGeom>
        </p:spPr>
      </p:pic>
      <p:pic>
        <p:nvPicPr>
          <p:cNvPr id="5" name="Picture 4" descr="day4page2"/>
          <p:cNvPicPr>
            <a:picLocks noChangeAspect="1"/>
          </p:cNvPicPr>
          <p:nvPr/>
        </p:nvPicPr>
        <p:blipFill>
          <a:blip r:embed="rId2"/>
          <a:stretch>
            <a:fillRect/>
          </a:stretch>
        </p:blipFill>
        <p:spPr>
          <a:xfrm>
            <a:off x="3532505" y="1075690"/>
            <a:ext cx="4065270" cy="2322195"/>
          </a:xfrm>
          <a:prstGeom prst="rect">
            <a:avLst/>
          </a:prstGeom>
        </p:spPr>
      </p:pic>
      <p:pic>
        <p:nvPicPr>
          <p:cNvPr id="6" name="Picture 5" descr="day4page3"/>
          <p:cNvPicPr>
            <a:picLocks noChangeAspect="1"/>
          </p:cNvPicPr>
          <p:nvPr/>
        </p:nvPicPr>
        <p:blipFill>
          <a:blip r:embed="rId3"/>
          <a:stretch>
            <a:fillRect/>
          </a:stretch>
        </p:blipFill>
        <p:spPr>
          <a:xfrm>
            <a:off x="7894320" y="1075690"/>
            <a:ext cx="3745230" cy="2321560"/>
          </a:xfrm>
          <a:prstGeom prst="rect">
            <a:avLst/>
          </a:prstGeom>
        </p:spPr>
      </p:pic>
      <p:pic>
        <p:nvPicPr>
          <p:cNvPr id="7" name="Picture 6" descr="day4page4"/>
          <p:cNvPicPr>
            <a:picLocks noChangeAspect="1"/>
          </p:cNvPicPr>
          <p:nvPr/>
        </p:nvPicPr>
        <p:blipFill>
          <a:blip r:embed="rId4"/>
          <a:stretch>
            <a:fillRect/>
          </a:stretch>
        </p:blipFill>
        <p:spPr>
          <a:xfrm>
            <a:off x="207010" y="3814445"/>
            <a:ext cx="3192145" cy="2352675"/>
          </a:xfrm>
          <a:prstGeom prst="rect">
            <a:avLst/>
          </a:prstGeom>
        </p:spPr>
      </p:pic>
      <p:pic>
        <p:nvPicPr>
          <p:cNvPr id="8" name="Picture 7" descr="day4page5"/>
          <p:cNvPicPr>
            <a:picLocks noChangeAspect="1"/>
          </p:cNvPicPr>
          <p:nvPr/>
        </p:nvPicPr>
        <p:blipFill>
          <a:blip r:embed="rId5"/>
          <a:stretch>
            <a:fillRect/>
          </a:stretch>
        </p:blipFill>
        <p:spPr>
          <a:xfrm>
            <a:off x="3654425" y="3729355"/>
            <a:ext cx="4065270" cy="2437765"/>
          </a:xfrm>
          <a:prstGeom prst="rect">
            <a:avLst/>
          </a:prstGeom>
        </p:spPr>
      </p:pic>
      <p:pic>
        <p:nvPicPr>
          <p:cNvPr id="9" name="Picture 8" descr="day4page6"/>
          <p:cNvPicPr>
            <a:picLocks noChangeAspect="1"/>
          </p:cNvPicPr>
          <p:nvPr/>
        </p:nvPicPr>
        <p:blipFill>
          <a:blip r:embed="rId6"/>
          <a:stretch>
            <a:fillRect/>
          </a:stretch>
        </p:blipFill>
        <p:spPr>
          <a:xfrm>
            <a:off x="7974965" y="3815080"/>
            <a:ext cx="3831590" cy="23520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roduct list"/>
          <p:cNvPicPr>
            <a:picLocks noChangeAspect="1"/>
          </p:cNvPicPr>
          <p:nvPr/>
        </p:nvPicPr>
        <p:blipFill>
          <a:blip r:embed="rId1"/>
          <a:stretch>
            <a:fillRect/>
          </a:stretch>
        </p:blipFill>
        <p:spPr>
          <a:xfrm>
            <a:off x="239395" y="359410"/>
            <a:ext cx="11617960" cy="62325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etail page"/>
          <p:cNvPicPr>
            <a:picLocks noChangeAspect="1"/>
          </p:cNvPicPr>
          <p:nvPr/>
        </p:nvPicPr>
        <p:blipFill>
          <a:blip r:embed="rId1"/>
          <a:stretch>
            <a:fillRect/>
          </a:stretch>
        </p:blipFill>
        <p:spPr>
          <a:xfrm>
            <a:off x="2480945" y="443865"/>
            <a:ext cx="7042150" cy="59702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Problem Statement</a:t>
            </a:r>
            <a:endParaRPr lang="en-US"/>
          </a:p>
        </p:txBody>
      </p:sp>
      <p:sp>
        <p:nvSpPr>
          <p:cNvPr id="3" name="Content Placeholder 2"/>
          <p:cNvSpPr>
            <a:spLocks noGrp="1"/>
          </p:cNvSpPr>
          <p:nvPr>
            <p:ph idx="1"/>
          </p:nvPr>
        </p:nvSpPr>
        <p:spPr/>
        <p:txBody>
          <a:bodyPr/>
          <a:p>
            <a:pPr marL="0" indent="0" algn="l">
              <a:buNone/>
            </a:pPr>
            <a:r>
              <a:rPr lang="en-US" sz="2000">
                <a:solidFill>
                  <a:srgbClr val="FFC000"/>
                </a:solidFill>
              </a:rPr>
              <a:t>Problems My Marketplace E-Commerce Website Aim To Solve </a:t>
            </a:r>
            <a:endParaRPr lang="en-US" sz="2000">
              <a:solidFill>
                <a:srgbClr val="FFC000"/>
              </a:solidFill>
            </a:endParaRPr>
          </a:p>
          <a:p>
            <a:pPr marL="0" indent="0" algn="l">
              <a:buNone/>
            </a:pPr>
            <a:r>
              <a:rPr lang="en-US" sz="2000"/>
              <a:t>This E-Commerce website aims to solve the problem of convenience and accessibility when it comes to purchasing household items. Many customers struggle with finding a reliable, diverse and easily accessible platform. By offering a wide variety of items like home decor, my website will provide a one-stop shop. This will save customers time &amp; the hassle of visiting multiple stores.</a:t>
            </a:r>
            <a:endParaRPr lang="en-US" sz="2000"/>
          </a:p>
          <a:p>
            <a:pPr marL="0" indent="0" algn="l">
              <a:buNone/>
            </a:pPr>
            <a:r>
              <a:rPr lang="en-US" sz="2000"/>
              <a:t>Additionally, this platform will offer competitive pricing, product variety and fast delivery options avoiding long shopping times.</a:t>
            </a:r>
            <a:endParaRPr lang="en-US" sz="2000"/>
          </a:p>
          <a:p>
            <a:pPr marL="0" indent="0" algn="l">
              <a:buNone/>
            </a:pPr>
            <a:endParaRPr 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Target Audience</a:t>
            </a:r>
            <a:endParaRPr lang="en-US"/>
          </a:p>
        </p:txBody>
      </p:sp>
      <p:sp>
        <p:nvSpPr>
          <p:cNvPr id="3" name="Content Placeholder 2"/>
          <p:cNvSpPr>
            <a:spLocks noGrp="1"/>
          </p:cNvSpPr>
          <p:nvPr>
            <p:ph idx="1"/>
          </p:nvPr>
        </p:nvSpPr>
        <p:spPr/>
        <p:txBody>
          <a:bodyPr/>
          <a:p>
            <a:r>
              <a:rPr lang="en-US" sz="2000"/>
              <a:t>Small to medium sized businesses looking to sell online without the need for complex technical infrastructure.</a:t>
            </a:r>
            <a:endParaRPr lang="en-US" sz="2000"/>
          </a:p>
          <a:p>
            <a:r>
              <a:rPr lang="en-US" sz="2000"/>
              <a:t>Consumers who demand a modern, fast and easy-to-use online shopping experience.</a:t>
            </a:r>
            <a:endParaRPr lang="en-US" sz="2000"/>
          </a:p>
          <a:p>
            <a:r>
              <a:rPr lang="en-US" sz="2000"/>
              <a:t>Individuals or families looking to buy products to furnish, decorate or organize their homes.</a:t>
            </a:r>
            <a:endParaRPr lang="en-US" sz="2000"/>
          </a:p>
          <a:p>
            <a:r>
              <a:rPr lang="en-US" sz="2000"/>
              <a:t>Housewives &amp; working women who dont have much time to visit physical shopping  marts can purchase online easily.</a:t>
            </a:r>
            <a:endParaRPr lang="en-US" sz="200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0</TotalTime>
  <Words>8307</Words>
  <Application>WPS Presentation</Application>
  <PresentationFormat>Widescreen</PresentationFormat>
  <Paragraphs>141</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Arial</vt:lpstr>
      <vt:lpstr>SimSun</vt:lpstr>
      <vt:lpstr>Wingdings</vt:lpstr>
      <vt:lpstr>Wingdings 2</vt:lpstr>
      <vt:lpstr>Century Gothic</vt:lpstr>
      <vt:lpstr>Microsoft YaHei</vt:lpstr>
      <vt:lpstr>Arial Unicode MS</vt:lpstr>
      <vt:lpstr>Calibri</vt:lpstr>
      <vt:lpstr>Wingdings</vt:lpstr>
      <vt:lpstr>Quotable</vt:lpstr>
      <vt:lpstr>Business Pitch Deck</vt:lpstr>
      <vt:lpstr>E-Commerce Marketplace</vt:lpstr>
      <vt:lpstr>Introduction To My E-Commerce Marketplace Website Platform</vt:lpstr>
      <vt:lpstr>Tech Stack And Objective</vt:lpstr>
      <vt:lpstr>PowerPoint 演示文稿</vt:lpstr>
      <vt:lpstr>PowerPoint 演示文稿</vt:lpstr>
      <vt:lpstr>PowerPoint 演示文稿</vt:lpstr>
      <vt:lpstr>Problem Statement</vt:lpstr>
      <vt:lpstr>Target Audience</vt:lpstr>
      <vt:lpstr>Solution</vt:lpstr>
      <vt:lpstr>PowerPoint 演示文稿</vt:lpstr>
      <vt:lpstr>Market Opportunity</vt:lpstr>
      <vt:lpstr>Key Trends And Insights</vt:lpstr>
      <vt:lpstr>Product - Key Features of My Marketplace E-Commerce Website</vt:lpstr>
      <vt:lpstr>Business Model</vt:lpstr>
      <vt:lpstr>Marketing Strategy</vt:lpstr>
      <vt:lpstr>Team </vt:lpstr>
      <vt:lpstr>Financial Projections -  Overview For My E-Commerce Website</vt:lpstr>
      <vt:lpstr>Call To Action</vt:lpstr>
      <vt:lpstr>Call To Action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Pitch Deck</dc:title>
  <dc:creator>Ali</dc:creator>
  <cp:lastModifiedBy>Ali</cp:lastModifiedBy>
  <cp:revision>37</cp:revision>
  <dcterms:created xsi:type="dcterms:W3CDTF">2025-01-28T08:16:00Z</dcterms:created>
  <dcterms:modified xsi:type="dcterms:W3CDTF">2025-01-29T10:28:01Z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3FF3CA185C154FF89EF6283495A03AC1_12</vt:lpwstr>
  </property>
  <property fmtid="{D5CDD505-2E9C-101B-9397-08002B2CF9AE}" pid="3" name="KSOProductBuildVer">
    <vt:lpwstr>1033-12.2.0.19805</vt:lpwstr>
  </property>
</Properties>
</file>